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567" r:id="rId2"/>
    <p:sldId id="947" r:id="rId3"/>
    <p:sldId id="951" r:id="rId4"/>
    <p:sldId id="952" r:id="rId5"/>
    <p:sldId id="946" r:id="rId6"/>
    <p:sldId id="950" r:id="rId7"/>
    <p:sldId id="949" r:id="rId8"/>
    <p:sldId id="953" r:id="rId9"/>
    <p:sldId id="792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A50021"/>
    <a:srgbClr val="3333CC"/>
    <a:srgbClr val="6666FF"/>
    <a:srgbClr val="0099CC"/>
    <a:srgbClr val="3366CC"/>
    <a:srgbClr val="006666"/>
    <a:srgbClr val="008080"/>
    <a:srgbClr val="66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29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384"/>
        <p:guide pos="5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3249732672304719E-2"/>
          <c:y val="2.9881889763779659E-2"/>
          <c:w val="0.89977495868572177"/>
          <c:h val="0.719331146106736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Utilization</c:v>
                </c:pt>
              </c:strCache>
            </c:strRef>
          </c:tx>
          <c:spPr>
            <a:solidFill>
              <a:srgbClr val="A50021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000" baseline="0">
                    <a:latin typeface="Arial Narrow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Sheet1!$A$2:$A$53</c:f>
              <c:strCache>
                <c:ptCount val="52"/>
                <c:pt idx="0">
                  <c:v>Arizona   1</c:v>
                </c:pt>
                <c:pt idx="1">
                  <c:v>Utah   2</c:v>
                </c:pt>
                <c:pt idx="2">
                  <c:v>Iowa   3</c:v>
                </c:pt>
                <c:pt idx="3">
                  <c:v>Delaware   4</c:v>
                </c:pt>
                <c:pt idx="4">
                  <c:v>Florida   5</c:v>
                </c:pt>
                <c:pt idx="5">
                  <c:v>Oregon   6</c:v>
                </c:pt>
                <c:pt idx="6">
                  <c:v>Rhode Island   7</c:v>
                </c:pt>
                <c:pt idx="7">
                  <c:v>Colorado   8</c:v>
                </c:pt>
                <c:pt idx="8">
                  <c:v>Michigan   9</c:v>
                </c:pt>
                <c:pt idx="9">
                  <c:v>Ohio   10</c:v>
                </c:pt>
                <c:pt idx="10">
                  <c:v>Texas   11</c:v>
                </c:pt>
                <c:pt idx="11">
                  <c:v>Georgia   12</c:v>
                </c:pt>
                <c:pt idx="12">
                  <c:v>Wisconsin   13</c:v>
                </c:pt>
                <c:pt idx="13">
                  <c:v>Nebraska   14</c:v>
                </c:pt>
                <c:pt idx="14">
                  <c:v>Kansas   15</c:v>
                </c:pt>
                <c:pt idx="15">
                  <c:v>Idaho   16</c:v>
                </c:pt>
                <c:pt idx="16">
                  <c:v>Missouri   17</c:v>
                </c:pt>
                <c:pt idx="17">
                  <c:v>South Carolina   18</c:v>
                </c:pt>
                <c:pt idx="18">
                  <c:v>Minnesota   19</c:v>
                </c:pt>
                <c:pt idx="19">
                  <c:v>New Mexico   20</c:v>
                </c:pt>
                <c:pt idx="20">
                  <c:v>Louisiana   21</c:v>
                </c:pt>
                <c:pt idx="21">
                  <c:v>National     </c:v>
                </c:pt>
                <c:pt idx="22">
                  <c:v>Illinois   22</c:v>
                </c:pt>
                <c:pt idx="23">
                  <c:v>Pennsylvania   23</c:v>
                </c:pt>
                <c:pt idx="24">
                  <c:v>Oklahoma   24</c:v>
                </c:pt>
                <c:pt idx="25">
                  <c:v>Nevada   25</c:v>
                </c:pt>
                <c:pt idx="26">
                  <c:v>Washington   26</c:v>
                </c:pt>
                <c:pt idx="27">
                  <c:v>North Carolina   27</c:v>
                </c:pt>
                <c:pt idx="28">
                  <c:v>Maine   28</c:v>
                </c:pt>
                <c:pt idx="29">
                  <c:v>New Hampshire   29</c:v>
                </c:pt>
                <c:pt idx="30">
                  <c:v>Massachusetts   30</c:v>
                </c:pt>
                <c:pt idx="31">
                  <c:v>Montana   31</c:v>
                </c:pt>
                <c:pt idx="32">
                  <c:v>Alabama   32</c:v>
                </c:pt>
                <c:pt idx="33">
                  <c:v>Connecticut   33</c:v>
                </c:pt>
                <c:pt idx="34">
                  <c:v>New Jersey   34</c:v>
                </c:pt>
                <c:pt idx="35">
                  <c:v>Arkansas   35</c:v>
                </c:pt>
                <c:pt idx="36">
                  <c:v>California   36</c:v>
                </c:pt>
                <c:pt idx="37">
                  <c:v>Indiana   37</c:v>
                </c:pt>
                <c:pt idx="38">
                  <c:v>Maryland   38</c:v>
                </c:pt>
                <c:pt idx="39">
                  <c:v>Tennessee   39</c:v>
                </c:pt>
                <c:pt idx="40">
                  <c:v>Virginia   40</c:v>
                </c:pt>
                <c:pt idx="41">
                  <c:v>Hawaii   41</c:v>
                </c:pt>
                <c:pt idx="42">
                  <c:v>West Virginia   42</c:v>
                </c:pt>
                <c:pt idx="43">
                  <c:v>Kentucky   43</c:v>
                </c:pt>
                <c:pt idx="44">
                  <c:v>Mississippi   44</c:v>
                </c:pt>
                <c:pt idx="45">
                  <c:v>South Dakota   45</c:v>
                </c:pt>
                <c:pt idx="46">
                  <c:v>District of Columbia   46</c:v>
                </c:pt>
                <c:pt idx="47">
                  <c:v>Vermont   47</c:v>
                </c:pt>
                <c:pt idx="48">
                  <c:v>New York   48</c:v>
                </c:pt>
                <c:pt idx="49">
                  <c:v>Wyoming   49</c:v>
                </c:pt>
                <c:pt idx="50">
                  <c:v>North Dakota   50</c:v>
                </c:pt>
                <c:pt idx="51">
                  <c:v>Alaska   51</c:v>
                </c:pt>
              </c:strCache>
            </c:strRef>
          </c:cat>
          <c:val>
            <c:numRef>
              <c:f>Sheet1!$B$2:$B$53</c:f>
              <c:numCache>
                <c:formatCode>0.0%</c:formatCode>
                <c:ptCount val="52"/>
                <c:pt idx="0">
                  <c:v>0.58899999999999997</c:v>
                </c:pt>
                <c:pt idx="1">
                  <c:v>0.55500000000000005</c:v>
                </c:pt>
                <c:pt idx="2">
                  <c:v>0.55100000000000005</c:v>
                </c:pt>
                <c:pt idx="3">
                  <c:v>0.54800000000000004</c:v>
                </c:pt>
                <c:pt idx="4">
                  <c:v>0.54700000000000004</c:v>
                </c:pt>
                <c:pt idx="5">
                  <c:v>0.53200000000000003</c:v>
                </c:pt>
                <c:pt idx="6">
                  <c:v>0.52100000000000002</c:v>
                </c:pt>
                <c:pt idx="7">
                  <c:v>0.52100000000000002</c:v>
                </c:pt>
                <c:pt idx="8">
                  <c:v>0.50900000000000001</c:v>
                </c:pt>
                <c:pt idx="9">
                  <c:v>0.5</c:v>
                </c:pt>
                <c:pt idx="10">
                  <c:v>0.48</c:v>
                </c:pt>
                <c:pt idx="11">
                  <c:v>0.47899999999999998</c:v>
                </c:pt>
                <c:pt idx="12">
                  <c:v>0.47299999999999998</c:v>
                </c:pt>
                <c:pt idx="13">
                  <c:v>0.46800000000000003</c:v>
                </c:pt>
                <c:pt idx="14">
                  <c:v>0.46700000000000003</c:v>
                </c:pt>
                <c:pt idx="15">
                  <c:v>0.46400000000000002</c:v>
                </c:pt>
                <c:pt idx="16">
                  <c:v>0.46100000000000002</c:v>
                </c:pt>
                <c:pt idx="17">
                  <c:v>0.46</c:v>
                </c:pt>
                <c:pt idx="18">
                  <c:v>0.45900000000000002</c:v>
                </c:pt>
                <c:pt idx="19">
                  <c:v>0.45700000000000002</c:v>
                </c:pt>
                <c:pt idx="20">
                  <c:v>0.44400000000000001</c:v>
                </c:pt>
                <c:pt idx="21">
                  <c:v>0.44400000000000001</c:v>
                </c:pt>
                <c:pt idx="22">
                  <c:v>0.443</c:v>
                </c:pt>
                <c:pt idx="23">
                  <c:v>0.442</c:v>
                </c:pt>
                <c:pt idx="24">
                  <c:v>0.441</c:v>
                </c:pt>
                <c:pt idx="25">
                  <c:v>0.436</c:v>
                </c:pt>
                <c:pt idx="26">
                  <c:v>0.432</c:v>
                </c:pt>
                <c:pt idx="27">
                  <c:v>0.432</c:v>
                </c:pt>
                <c:pt idx="28">
                  <c:v>0.42599999999999999</c:v>
                </c:pt>
                <c:pt idx="29">
                  <c:v>0.42599999999999999</c:v>
                </c:pt>
                <c:pt idx="30">
                  <c:v>0.42199999999999999</c:v>
                </c:pt>
                <c:pt idx="31">
                  <c:v>0.42099999999999999</c:v>
                </c:pt>
                <c:pt idx="32">
                  <c:v>0.42</c:v>
                </c:pt>
                <c:pt idx="33">
                  <c:v>0.41699999999999998</c:v>
                </c:pt>
                <c:pt idx="34">
                  <c:v>0.41599999999999998</c:v>
                </c:pt>
                <c:pt idx="35">
                  <c:v>0.41499999999999998</c:v>
                </c:pt>
                <c:pt idx="36">
                  <c:v>0.41299999999999998</c:v>
                </c:pt>
                <c:pt idx="37">
                  <c:v>0.40899999999999997</c:v>
                </c:pt>
                <c:pt idx="38">
                  <c:v>0.40400000000000003</c:v>
                </c:pt>
                <c:pt idx="39">
                  <c:v>0.39300000000000002</c:v>
                </c:pt>
                <c:pt idx="40">
                  <c:v>0.39</c:v>
                </c:pt>
                <c:pt idx="41">
                  <c:v>0.38300000000000001</c:v>
                </c:pt>
                <c:pt idx="42">
                  <c:v>0.376</c:v>
                </c:pt>
                <c:pt idx="43">
                  <c:v>0.35599999999999998</c:v>
                </c:pt>
                <c:pt idx="44">
                  <c:v>0.35499999999999998</c:v>
                </c:pt>
                <c:pt idx="45">
                  <c:v>0.34100000000000003</c:v>
                </c:pt>
                <c:pt idx="46">
                  <c:v>0.31</c:v>
                </c:pt>
                <c:pt idx="47">
                  <c:v>0.30299999999999999</c:v>
                </c:pt>
                <c:pt idx="48">
                  <c:v>0.28699999999999998</c:v>
                </c:pt>
                <c:pt idx="49">
                  <c:v>0.28399999999999997</c:v>
                </c:pt>
                <c:pt idx="50">
                  <c:v>0.27900000000000003</c:v>
                </c:pt>
                <c:pt idx="51">
                  <c:v>0.19700000000000001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87712"/>
        <c:axId val="38389248"/>
      </c:barChart>
      <c:catAx>
        <c:axId val="38387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>
                <a:latin typeface="Arial Narrow" pitchFamily="34" charset="0"/>
              </a:defRPr>
            </a:pPr>
            <a:endParaRPr lang="en-US"/>
          </a:p>
        </c:txPr>
        <c:crossAx val="38389248"/>
        <c:crosses val="autoZero"/>
        <c:auto val="1"/>
        <c:lblAlgn val="ctr"/>
        <c:lblOffset val="100"/>
        <c:noMultiLvlLbl val="0"/>
      </c:catAx>
      <c:valAx>
        <c:axId val="383892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8387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3249732672304719E-2"/>
          <c:y val="2.9881889763779659E-2"/>
          <c:w val="0.89977495868572177"/>
          <c:h val="0.719331146106736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Utilization</c:v>
                </c:pt>
              </c:strCache>
            </c:strRef>
          </c:tx>
          <c:spPr>
            <a:solidFill>
              <a:srgbClr val="A50021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000" baseline="0">
                    <a:latin typeface="Arial Narrow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Sheet1!$A$2:$A$53</c:f>
              <c:strCache>
                <c:ptCount val="52"/>
                <c:pt idx="0">
                  <c:v>Arizona   1</c:v>
                </c:pt>
                <c:pt idx="1">
                  <c:v>Florida   2</c:v>
                </c:pt>
                <c:pt idx="2">
                  <c:v>Utah   3</c:v>
                </c:pt>
                <c:pt idx="3">
                  <c:v>Iowa   4</c:v>
                </c:pt>
                <c:pt idx="4">
                  <c:v>Delaware   5</c:v>
                </c:pt>
                <c:pt idx="5">
                  <c:v>Oregon   6</c:v>
                </c:pt>
                <c:pt idx="6">
                  <c:v>Rhode Island   7</c:v>
                </c:pt>
                <c:pt idx="7">
                  <c:v>Colorado   8</c:v>
                </c:pt>
                <c:pt idx="8">
                  <c:v>Michigan   9</c:v>
                </c:pt>
                <c:pt idx="9">
                  <c:v>Ohio  10</c:v>
                </c:pt>
                <c:pt idx="10">
                  <c:v>Texas  11</c:v>
                </c:pt>
                <c:pt idx="11">
                  <c:v>Georgia  12</c:v>
                </c:pt>
                <c:pt idx="12">
                  <c:v>Kansas  13</c:v>
                </c:pt>
                <c:pt idx="13">
                  <c:v>Wisconsin  14</c:v>
                </c:pt>
                <c:pt idx="14">
                  <c:v>Nevada  15</c:v>
                </c:pt>
                <c:pt idx="15">
                  <c:v>South Carolina  16</c:v>
                </c:pt>
                <c:pt idx="16">
                  <c:v>Idaho  17</c:v>
                </c:pt>
                <c:pt idx="17">
                  <c:v>New Mexico  18</c:v>
                </c:pt>
                <c:pt idx="18">
                  <c:v>Missouri  19</c:v>
                </c:pt>
                <c:pt idx="19">
                  <c:v>Minnesota  20</c:v>
                </c:pt>
                <c:pt idx="20">
                  <c:v>National   </c:v>
                </c:pt>
                <c:pt idx="21">
                  <c:v>Illinois  21</c:v>
                </c:pt>
                <c:pt idx="22">
                  <c:v>Louisiana  22</c:v>
                </c:pt>
                <c:pt idx="23">
                  <c:v>North Carolina  23</c:v>
                </c:pt>
                <c:pt idx="24">
                  <c:v>Pennsylvania  24</c:v>
                </c:pt>
                <c:pt idx="25">
                  <c:v>Washington  25</c:v>
                </c:pt>
                <c:pt idx="26">
                  <c:v>New Jersey  26</c:v>
                </c:pt>
                <c:pt idx="27">
                  <c:v>Nebraska  27</c:v>
                </c:pt>
                <c:pt idx="28">
                  <c:v>Maine  28</c:v>
                </c:pt>
                <c:pt idx="29">
                  <c:v>Massachusetts  29</c:v>
                </c:pt>
                <c:pt idx="30">
                  <c:v>Alabama  30</c:v>
                </c:pt>
                <c:pt idx="31">
                  <c:v>California  31</c:v>
                </c:pt>
                <c:pt idx="32">
                  <c:v>Maryland  32</c:v>
                </c:pt>
                <c:pt idx="33">
                  <c:v>New Hampshire  33</c:v>
                </c:pt>
                <c:pt idx="34">
                  <c:v>Connecticut  34</c:v>
                </c:pt>
                <c:pt idx="35">
                  <c:v>Montana  35</c:v>
                </c:pt>
                <c:pt idx="36">
                  <c:v>Oklahoma  36</c:v>
                </c:pt>
                <c:pt idx="37">
                  <c:v>Tennessee  37</c:v>
                </c:pt>
                <c:pt idx="38">
                  <c:v>Indiana  38</c:v>
                </c:pt>
                <c:pt idx="39">
                  <c:v>Arkansas  39</c:v>
                </c:pt>
                <c:pt idx="40">
                  <c:v>Virginia  40</c:v>
                </c:pt>
                <c:pt idx="41">
                  <c:v>West Virginia  41</c:v>
                </c:pt>
                <c:pt idx="42">
                  <c:v>Hawaii  42</c:v>
                </c:pt>
                <c:pt idx="43">
                  <c:v>Kentucky  43</c:v>
                </c:pt>
                <c:pt idx="44">
                  <c:v>South Dakota  44</c:v>
                </c:pt>
                <c:pt idx="45">
                  <c:v>Mississippi  45</c:v>
                </c:pt>
                <c:pt idx="46">
                  <c:v>District of Columbia  46</c:v>
                </c:pt>
                <c:pt idx="47">
                  <c:v>Wyoming  47</c:v>
                </c:pt>
                <c:pt idx="48">
                  <c:v>North Dakota  48</c:v>
                </c:pt>
                <c:pt idx="49">
                  <c:v>Vermont  49</c:v>
                </c:pt>
                <c:pt idx="50">
                  <c:v>New York  50</c:v>
                </c:pt>
                <c:pt idx="51">
                  <c:v>Alaska  51</c:v>
                </c:pt>
              </c:strCache>
            </c:strRef>
          </c:cat>
          <c:val>
            <c:numRef>
              <c:f>Sheet1!$B$2:$B$53</c:f>
              <c:numCache>
                <c:formatCode>0.0%</c:formatCode>
                <c:ptCount val="52"/>
                <c:pt idx="0">
                  <c:v>0.59099999999999997</c:v>
                </c:pt>
                <c:pt idx="1">
                  <c:v>0.54900000000000004</c:v>
                </c:pt>
                <c:pt idx="2">
                  <c:v>0.54300000000000004</c:v>
                </c:pt>
                <c:pt idx="3">
                  <c:v>0.53800000000000003</c:v>
                </c:pt>
                <c:pt idx="4">
                  <c:v>0.52600000000000002</c:v>
                </c:pt>
                <c:pt idx="5">
                  <c:v>0.51700000000000002</c:v>
                </c:pt>
                <c:pt idx="6">
                  <c:v>0.50700000000000001</c:v>
                </c:pt>
                <c:pt idx="7">
                  <c:v>0.50600000000000001</c:v>
                </c:pt>
                <c:pt idx="8">
                  <c:v>0.498</c:v>
                </c:pt>
                <c:pt idx="9">
                  <c:v>0.47899999999999998</c:v>
                </c:pt>
                <c:pt idx="10">
                  <c:v>0.47099999999999997</c:v>
                </c:pt>
                <c:pt idx="11">
                  <c:v>0.46899999999999997</c:v>
                </c:pt>
                <c:pt idx="12">
                  <c:v>0.46500000000000002</c:v>
                </c:pt>
                <c:pt idx="13">
                  <c:v>0.45900000000000002</c:v>
                </c:pt>
                <c:pt idx="14">
                  <c:v>0.44900000000000001</c:v>
                </c:pt>
                <c:pt idx="15">
                  <c:v>0.44600000000000001</c:v>
                </c:pt>
                <c:pt idx="16">
                  <c:v>0.442</c:v>
                </c:pt>
                <c:pt idx="17">
                  <c:v>0.442</c:v>
                </c:pt>
                <c:pt idx="18">
                  <c:v>0.437</c:v>
                </c:pt>
                <c:pt idx="19">
                  <c:v>0.436</c:v>
                </c:pt>
                <c:pt idx="20">
                  <c:v>0.42899999999999999</c:v>
                </c:pt>
                <c:pt idx="21">
                  <c:v>0.42599999999999999</c:v>
                </c:pt>
                <c:pt idx="22">
                  <c:v>0.42399999999999999</c:v>
                </c:pt>
                <c:pt idx="23">
                  <c:v>0.42299999999999999</c:v>
                </c:pt>
                <c:pt idx="24">
                  <c:v>0.42099999999999999</c:v>
                </c:pt>
                <c:pt idx="25">
                  <c:v>0.42099999999999999</c:v>
                </c:pt>
                <c:pt idx="26">
                  <c:v>0.41399999999999998</c:v>
                </c:pt>
                <c:pt idx="27">
                  <c:v>0.41299999999999998</c:v>
                </c:pt>
                <c:pt idx="28">
                  <c:v>0.40899999999999997</c:v>
                </c:pt>
                <c:pt idx="29">
                  <c:v>0.40899999999999997</c:v>
                </c:pt>
                <c:pt idx="30">
                  <c:v>0.40200000000000002</c:v>
                </c:pt>
                <c:pt idx="31">
                  <c:v>0.40200000000000002</c:v>
                </c:pt>
                <c:pt idx="32">
                  <c:v>0.39900000000000002</c:v>
                </c:pt>
                <c:pt idx="33">
                  <c:v>0.39800000000000002</c:v>
                </c:pt>
                <c:pt idx="34">
                  <c:v>0.39700000000000002</c:v>
                </c:pt>
                <c:pt idx="35">
                  <c:v>0.39200000000000002</c:v>
                </c:pt>
                <c:pt idx="36">
                  <c:v>0.38400000000000001</c:v>
                </c:pt>
                <c:pt idx="37">
                  <c:v>0.38300000000000001</c:v>
                </c:pt>
                <c:pt idx="38">
                  <c:v>0.38200000000000001</c:v>
                </c:pt>
                <c:pt idx="39">
                  <c:v>0.378</c:v>
                </c:pt>
                <c:pt idx="40">
                  <c:v>0.36699999999999999</c:v>
                </c:pt>
                <c:pt idx="41">
                  <c:v>0.36499999999999999</c:v>
                </c:pt>
                <c:pt idx="42">
                  <c:v>0.35699999999999998</c:v>
                </c:pt>
                <c:pt idx="43">
                  <c:v>0.34399999999999997</c:v>
                </c:pt>
                <c:pt idx="44">
                  <c:v>0.33300000000000002</c:v>
                </c:pt>
                <c:pt idx="45">
                  <c:v>0.33200000000000002</c:v>
                </c:pt>
                <c:pt idx="46">
                  <c:v>0.30499999999999999</c:v>
                </c:pt>
                <c:pt idx="47">
                  <c:v>0.28999999999999998</c:v>
                </c:pt>
                <c:pt idx="48">
                  <c:v>0.28599999999999998</c:v>
                </c:pt>
                <c:pt idx="49">
                  <c:v>0.28199999999999997</c:v>
                </c:pt>
                <c:pt idx="50">
                  <c:v>0.27200000000000002</c:v>
                </c:pt>
                <c:pt idx="51">
                  <c:v>0.20200000000000001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719104"/>
        <c:axId val="40720640"/>
      </c:barChart>
      <c:catAx>
        <c:axId val="40719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>
                <a:latin typeface="Arial Narrow" pitchFamily="34" charset="0"/>
              </a:defRPr>
            </a:pPr>
            <a:endParaRPr lang="en-US"/>
          </a:p>
        </c:txPr>
        <c:crossAx val="40720640"/>
        <c:crosses val="autoZero"/>
        <c:auto val="1"/>
        <c:lblAlgn val="ctr"/>
        <c:lblOffset val="100"/>
        <c:noMultiLvlLbl val="0"/>
      </c:catAx>
      <c:valAx>
        <c:axId val="4072064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40719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3249732672304719E-2"/>
          <c:y val="2.9881889763779659E-2"/>
          <c:w val="0.89977495868572177"/>
          <c:h val="0.75266447944006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Diff</c:v>
                </c:pt>
              </c:strCache>
            </c:strRef>
          </c:tx>
          <c:spPr>
            <a:solidFill>
              <a:srgbClr val="A50021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000" baseline="0">
                    <a:latin typeface="Arial Narrow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Sheet1!$A$2:$A$53</c:f>
              <c:strCache>
                <c:ptCount val="52"/>
                <c:pt idx="0">
                  <c:v>Oklahoma   1</c:v>
                </c:pt>
                <c:pt idx="1">
                  <c:v>Nebraska   2</c:v>
                </c:pt>
                <c:pt idx="2">
                  <c:v>Arkansas   3</c:v>
                </c:pt>
                <c:pt idx="3">
                  <c:v>Montana   4</c:v>
                </c:pt>
                <c:pt idx="4">
                  <c:v>New Hampshire   5</c:v>
                </c:pt>
                <c:pt idx="5">
                  <c:v>Indiana   6</c:v>
                </c:pt>
                <c:pt idx="6">
                  <c:v>Hawaii   7</c:v>
                </c:pt>
                <c:pt idx="7">
                  <c:v>Missouri   8</c:v>
                </c:pt>
                <c:pt idx="8">
                  <c:v>Mississippi   9</c:v>
                </c:pt>
                <c:pt idx="9">
                  <c:v>Virginia   10</c:v>
                </c:pt>
                <c:pt idx="10">
                  <c:v>Minnesota   11</c:v>
                </c:pt>
                <c:pt idx="11">
                  <c:v>Delaware   12</c:v>
                </c:pt>
                <c:pt idx="12">
                  <c:v>Idaho   13</c:v>
                </c:pt>
                <c:pt idx="13">
                  <c:v>Ohio   14</c:v>
                </c:pt>
                <c:pt idx="14">
                  <c:v>Vermont   15</c:v>
                </c:pt>
                <c:pt idx="15">
                  <c:v>Pennsylvania   16</c:v>
                </c:pt>
                <c:pt idx="16">
                  <c:v>Connecticut   17</c:v>
                </c:pt>
                <c:pt idx="17">
                  <c:v>Louisiana   18</c:v>
                </c:pt>
                <c:pt idx="18">
                  <c:v>Alabama   19</c:v>
                </c:pt>
                <c:pt idx="19">
                  <c:v>Illinois   20</c:v>
                </c:pt>
                <c:pt idx="20">
                  <c:v>Maine   21</c:v>
                </c:pt>
                <c:pt idx="21">
                  <c:v>Oregon   22</c:v>
                </c:pt>
                <c:pt idx="22">
                  <c:v>New Mexico   23</c:v>
                </c:pt>
                <c:pt idx="23">
                  <c:v>New York   24</c:v>
                </c:pt>
                <c:pt idx="24">
                  <c:v>Colorado   25</c:v>
                </c:pt>
                <c:pt idx="25">
                  <c:v>Wisconsin   26</c:v>
                </c:pt>
                <c:pt idx="26">
                  <c:v>National     </c:v>
                </c:pt>
                <c:pt idx="27">
                  <c:v>South Carolina   27</c:v>
                </c:pt>
                <c:pt idx="28">
                  <c:v>Rhode Island   28</c:v>
                </c:pt>
                <c:pt idx="29">
                  <c:v>Massachusetts   29</c:v>
                </c:pt>
                <c:pt idx="30">
                  <c:v>Utah   30</c:v>
                </c:pt>
                <c:pt idx="31">
                  <c:v>Kentucky   31</c:v>
                </c:pt>
                <c:pt idx="32">
                  <c:v>Iowa   32</c:v>
                </c:pt>
                <c:pt idx="33">
                  <c:v>West Virginia   33</c:v>
                </c:pt>
                <c:pt idx="34">
                  <c:v>Washington   34</c:v>
                </c:pt>
                <c:pt idx="35">
                  <c:v>California   35</c:v>
                </c:pt>
                <c:pt idx="36">
                  <c:v>Michigan   36</c:v>
                </c:pt>
                <c:pt idx="37">
                  <c:v>Tennessee   37</c:v>
                </c:pt>
                <c:pt idx="38">
                  <c:v>Georgia   38</c:v>
                </c:pt>
                <c:pt idx="39">
                  <c:v>North Carolina   39</c:v>
                </c:pt>
                <c:pt idx="40">
                  <c:v>Texas   40</c:v>
                </c:pt>
                <c:pt idx="41">
                  <c:v>South Dakota   41</c:v>
                </c:pt>
                <c:pt idx="42">
                  <c:v>District of Columbia   42</c:v>
                </c:pt>
                <c:pt idx="43">
                  <c:v>Maryland   43</c:v>
                </c:pt>
                <c:pt idx="44">
                  <c:v>New Jersey   44</c:v>
                </c:pt>
                <c:pt idx="45">
                  <c:v>Kansas   45</c:v>
                </c:pt>
                <c:pt idx="46">
                  <c:v>Arizona   46</c:v>
                </c:pt>
                <c:pt idx="47">
                  <c:v>Florida   47</c:v>
                </c:pt>
                <c:pt idx="48">
                  <c:v>Alaska   48</c:v>
                </c:pt>
                <c:pt idx="49">
                  <c:v>Wyoming   49</c:v>
                </c:pt>
                <c:pt idx="50">
                  <c:v>North Dakota   50</c:v>
                </c:pt>
                <c:pt idx="51">
                  <c:v>Nevada   51</c:v>
                </c:pt>
              </c:strCache>
            </c:strRef>
          </c:cat>
          <c:val>
            <c:numRef>
              <c:f>Sheet1!$B$2:$B$53</c:f>
              <c:numCache>
                <c:formatCode>0.0%</c:formatCode>
                <c:ptCount val="52"/>
                <c:pt idx="0">
                  <c:v>5.747E-2</c:v>
                </c:pt>
                <c:pt idx="1">
                  <c:v>5.5109999999999999E-2</c:v>
                </c:pt>
                <c:pt idx="2">
                  <c:v>3.7019999999999997E-2</c:v>
                </c:pt>
                <c:pt idx="3">
                  <c:v>2.929E-2</c:v>
                </c:pt>
                <c:pt idx="4">
                  <c:v>2.7529999999999999E-2</c:v>
                </c:pt>
                <c:pt idx="5">
                  <c:v>2.734E-2</c:v>
                </c:pt>
                <c:pt idx="6">
                  <c:v>2.5440000000000001E-2</c:v>
                </c:pt>
                <c:pt idx="7">
                  <c:v>2.452E-2</c:v>
                </c:pt>
                <c:pt idx="8">
                  <c:v>2.3470000000000001E-2</c:v>
                </c:pt>
                <c:pt idx="9">
                  <c:v>2.307E-2</c:v>
                </c:pt>
                <c:pt idx="10">
                  <c:v>2.298E-2</c:v>
                </c:pt>
                <c:pt idx="11">
                  <c:v>2.282E-2</c:v>
                </c:pt>
                <c:pt idx="12">
                  <c:v>2.2120000000000001E-2</c:v>
                </c:pt>
                <c:pt idx="13">
                  <c:v>2.121E-2</c:v>
                </c:pt>
                <c:pt idx="14">
                  <c:v>2.07E-2</c:v>
                </c:pt>
                <c:pt idx="15">
                  <c:v>2.0379999999999999E-2</c:v>
                </c:pt>
                <c:pt idx="16">
                  <c:v>2.018E-2</c:v>
                </c:pt>
                <c:pt idx="17">
                  <c:v>1.966E-2</c:v>
                </c:pt>
                <c:pt idx="18">
                  <c:v>1.8079999999999999E-2</c:v>
                </c:pt>
                <c:pt idx="19">
                  <c:v>1.7590000000000001E-2</c:v>
                </c:pt>
                <c:pt idx="20">
                  <c:v>1.653E-2</c:v>
                </c:pt>
                <c:pt idx="21">
                  <c:v>1.545E-2</c:v>
                </c:pt>
                <c:pt idx="22">
                  <c:v>1.533E-2</c:v>
                </c:pt>
                <c:pt idx="23">
                  <c:v>1.4829999999999999E-2</c:v>
                </c:pt>
                <c:pt idx="24">
                  <c:v>1.477E-2</c:v>
                </c:pt>
                <c:pt idx="25">
                  <c:v>1.472E-2</c:v>
                </c:pt>
                <c:pt idx="26">
                  <c:v>1.468E-2</c:v>
                </c:pt>
                <c:pt idx="27">
                  <c:v>1.4330000000000001E-2</c:v>
                </c:pt>
                <c:pt idx="28">
                  <c:v>1.3939999999999999E-2</c:v>
                </c:pt>
                <c:pt idx="29">
                  <c:v>1.2959999999999999E-2</c:v>
                </c:pt>
                <c:pt idx="30">
                  <c:v>1.286E-2</c:v>
                </c:pt>
                <c:pt idx="31">
                  <c:v>1.226E-2</c:v>
                </c:pt>
                <c:pt idx="32">
                  <c:v>1.217E-2</c:v>
                </c:pt>
                <c:pt idx="33">
                  <c:v>1.197E-2</c:v>
                </c:pt>
                <c:pt idx="34">
                  <c:v>1.167E-2</c:v>
                </c:pt>
                <c:pt idx="35">
                  <c:v>1.162E-2</c:v>
                </c:pt>
                <c:pt idx="36">
                  <c:v>1.0880000000000001E-2</c:v>
                </c:pt>
                <c:pt idx="37">
                  <c:v>1.017E-2</c:v>
                </c:pt>
                <c:pt idx="38">
                  <c:v>0.01</c:v>
                </c:pt>
                <c:pt idx="39">
                  <c:v>9.0799999999999995E-3</c:v>
                </c:pt>
                <c:pt idx="40">
                  <c:v>8.94E-3</c:v>
                </c:pt>
                <c:pt idx="41">
                  <c:v>8.6199999999999992E-3</c:v>
                </c:pt>
                <c:pt idx="42">
                  <c:v>4.7200000000000002E-3</c:v>
                </c:pt>
                <c:pt idx="43">
                  <c:v>4.4099999999999999E-3</c:v>
                </c:pt>
                <c:pt idx="44">
                  <c:v>2.1199999999999999E-3</c:v>
                </c:pt>
                <c:pt idx="45">
                  <c:v>1.33E-3</c:v>
                </c:pt>
                <c:pt idx="46">
                  <c:v>-1.81E-3</c:v>
                </c:pt>
                <c:pt idx="47">
                  <c:v>-2.0300000000000001E-3</c:v>
                </c:pt>
                <c:pt idx="48">
                  <c:v>-5.0000000000000001E-3</c:v>
                </c:pt>
                <c:pt idx="49">
                  <c:v>-5.5599999999999998E-3</c:v>
                </c:pt>
                <c:pt idx="50">
                  <c:v>-6.4799999999999996E-3</c:v>
                </c:pt>
                <c:pt idx="51">
                  <c:v>-1.256E-2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773120"/>
        <c:axId val="40774656"/>
      </c:barChart>
      <c:catAx>
        <c:axId val="40773120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sz="800" baseline="0">
                <a:latin typeface="Arial Narrow" pitchFamily="34" charset="0"/>
              </a:defRPr>
            </a:pPr>
            <a:endParaRPr lang="en-US"/>
          </a:p>
        </c:txPr>
        <c:crossAx val="40774656"/>
        <c:crosses val="autoZero"/>
        <c:auto val="1"/>
        <c:lblAlgn val="ctr"/>
        <c:lblOffset val="100"/>
        <c:noMultiLvlLbl val="0"/>
      </c:catAx>
      <c:valAx>
        <c:axId val="40774656"/>
        <c:scaling>
          <c:orientation val="minMax"/>
          <c:min val="-3.0000000000000006E-2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40773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0.41686</cdr:x>
      <cdr:y>0.03333</cdr:y>
    </cdr:from>
    <cdr:to>
      <cdr:x>0.56501</cdr:x>
      <cdr:y>0.15118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430580" y="152400"/>
          <a:ext cx="1219215" cy="5388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pPr algn="ctr"/>
          <a:r>
            <a:rPr lang="en-US" sz="1400" dirty="0" smtClean="0">
              <a:latin typeface="Bookman Old Style" pitchFamily="18" charset="0"/>
            </a:rPr>
            <a:t>National:</a:t>
          </a:r>
        </a:p>
        <a:p xmlns:a="http://schemas.openxmlformats.org/drawingml/2006/main">
          <a:pPr algn="ctr"/>
          <a:r>
            <a:rPr lang="en-US" sz="1400" dirty="0" smtClean="0">
              <a:latin typeface="Bookman Old Style" pitchFamily="18" charset="0"/>
            </a:rPr>
            <a:t>44.4%</a:t>
          </a:r>
          <a:endParaRPr lang="en-US" sz="1400" dirty="0">
            <a:latin typeface="Bookman Old Style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0.37047</cdr:x>
      <cdr:y>0.03333</cdr:y>
    </cdr:from>
    <cdr:to>
      <cdr:x>0.51862</cdr:x>
      <cdr:y>0.15118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048786" y="152400"/>
          <a:ext cx="1219215" cy="5388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pPr algn="ctr"/>
          <a:r>
            <a:rPr lang="en-US" sz="1400" dirty="0" smtClean="0">
              <a:latin typeface="Bookman Old Style" pitchFamily="18" charset="0"/>
            </a:rPr>
            <a:t>National:</a:t>
          </a:r>
        </a:p>
        <a:p xmlns:a="http://schemas.openxmlformats.org/drawingml/2006/main">
          <a:pPr algn="ctr"/>
          <a:r>
            <a:rPr lang="en-US" sz="1400" dirty="0" smtClean="0">
              <a:latin typeface="Bookman Old Style" pitchFamily="18" charset="0"/>
            </a:rPr>
            <a:t>42.9%</a:t>
          </a:r>
          <a:endParaRPr lang="en-US" sz="1400" dirty="0">
            <a:latin typeface="Bookman Old Style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0.46315</cdr:x>
      <cdr:y>0.05</cdr:y>
    </cdr:from>
    <cdr:to>
      <cdr:x>0.6113</cdr:x>
      <cdr:y>0.16785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811580" y="228600"/>
          <a:ext cx="1219215" cy="5388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pPr algn="ctr"/>
          <a:r>
            <a:rPr lang="en-US" sz="1400" dirty="0" smtClean="0">
              <a:latin typeface="Bookman Old Style" pitchFamily="18" charset="0"/>
            </a:rPr>
            <a:t>National:</a:t>
          </a:r>
        </a:p>
        <a:p xmlns:a="http://schemas.openxmlformats.org/drawingml/2006/main">
          <a:pPr algn="ctr"/>
          <a:r>
            <a:rPr lang="en-US" sz="1400" dirty="0" smtClean="0">
              <a:latin typeface="Bookman Old Style" pitchFamily="18" charset="0"/>
            </a:rPr>
            <a:t>+1.5%</a:t>
          </a:r>
          <a:endParaRPr lang="en-US" sz="1400" dirty="0">
            <a:latin typeface="Bookman Old Style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02" tIns="48301" rIns="96602" bIns="483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02" tIns="48301" rIns="96602" bIns="48301" rtlCol="0"/>
          <a:lstStyle>
            <a:lvl1pPr algn="r">
              <a:defRPr sz="1300"/>
            </a:lvl1pPr>
          </a:lstStyle>
          <a:p>
            <a:fld id="{4D186D83-3B74-4AF2-8F15-2E234880816C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02" tIns="48301" rIns="96602" bIns="483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02" tIns="48301" rIns="96602" bIns="48301" rtlCol="0" anchor="b"/>
          <a:lstStyle>
            <a:lvl1pPr algn="r">
              <a:defRPr sz="1300"/>
            </a:lvl1pPr>
          </a:lstStyle>
          <a:p>
            <a:fld id="{A8F093DF-A485-4ED9-8924-985075EBED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59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02" tIns="48301" rIns="96602" bIns="483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02" tIns="48301" rIns="96602" bIns="48301" rtlCol="0"/>
          <a:lstStyle>
            <a:lvl1pPr algn="r">
              <a:defRPr sz="1300"/>
            </a:lvl1pPr>
          </a:lstStyle>
          <a:p>
            <a:fld id="{08896FAC-9FA8-4DDF-A92B-DDB23B98B7BD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2" tIns="48301" rIns="96602" bIns="4830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02" tIns="48301" rIns="96602" bIns="483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02" tIns="48301" rIns="96602" bIns="483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02" tIns="48301" rIns="96602" bIns="48301" rtlCol="0" anchor="b"/>
          <a:lstStyle>
            <a:lvl1pPr algn="r">
              <a:defRPr sz="1300"/>
            </a:lvl1pPr>
          </a:lstStyle>
          <a:p>
            <a:fld id="{CE56F764-1CCD-4FED-921E-6FA4D9194E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3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DFD0BC-787D-429F-B197-1CA91CA3D64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6F764-1CCD-4FED-921E-6FA4D9194E6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6F764-1CCD-4FED-921E-6FA4D9194E6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6F764-1CCD-4FED-921E-6FA4D9194E6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071AE4-582B-4DA6-BD25-3A87AE7C429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3BB809-BBBB-4E99-BADB-6ED13BB936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3BB809-BBBB-4E99-BADB-6ED13BB936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3BB809-BBBB-4E99-BADB-6ED13BB936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27DE76B-0D97-4669-9584-8FF60D374D82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393-0659-4008-9759-44B3D5510376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2A85-AEFC-40F4-A17D-42DA0293B5C5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98A7-A351-4ED3-A1B9-92C2308CB0A7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FE00DF4-F9F0-4FB6-9957-EF690A5358A1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2AE5-98D6-454C-BD72-29B8E41764AA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721D-C47E-4253-A40B-CC925B49C87E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57C5-EA39-48F7-9831-598C2BF514F1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507D-999E-48D9-A900-2C90DCDFAF25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7DC8-535A-42E3-965D-5EDE96167D6F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6863-E573-4B74-9C94-5ED1263E452A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9D801F-E17C-424E-A4DB-E4062C9271C5}" type="datetime1">
              <a:rPr lang="en-US" smtClean="0"/>
              <a:pPr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HOPE of Wisconsin   2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622398-0B85-4095-9168-683F62846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spiceanalytic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spiceanalytics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ctrTitle"/>
          </p:nvPr>
        </p:nvSpPr>
        <p:spPr>
          <a:xfrm>
            <a:off x="2514600" y="609600"/>
            <a:ext cx="5715000" cy="1676400"/>
          </a:xfrm>
        </p:spPr>
        <p:txBody>
          <a:bodyPr anchor="ctr">
            <a:noAutofit/>
          </a:bodyPr>
          <a:lstStyle/>
          <a:p>
            <a:pPr marR="0"/>
            <a:r>
              <a:rPr lang="en-US" sz="2200" dirty="0" smtClean="0"/>
              <a:t>First Glimpse at </a:t>
            </a:r>
            <a:br>
              <a:rPr lang="en-US" sz="2200" dirty="0" smtClean="0"/>
            </a:br>
            <a:r>
              <a:rPr lang="en-US" sz="2200" dirty="0" smtClean="0"/>
              <a:t>Medicare 2011 Hospice Utilization</a:t>
            </a:r>
            <a:br>
              <a:rPr lang="en-US" sz="2200" dirty="0" smtClean="0"/>
            </a:br>
            <a:r>
              <a:rPr lang="en-US" sz="2200" dirty="0" smtClean="0"/>
              <a:t>11/3/13</a:t>
            </a:r>
            <a:endParaRPr lang="en-US" sz="2200" dirty="0"/>
          </a:p>
        </p:txBody>
      </p:sp>
      <p:sp>
        <p:nvSpPr>
          <p:cNvPr id="8" name="Subtitle 4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781800" cy="1143000"/>
          </a:xfrm>
        </p:spPr>
        <p:txBody>
          <a:bodyPr anchor="ctr">
            <a:normAutofit/>
          </a:bodyPr>
          <a:lstStyle/>
          <a:p>
            <a:pPr marL="914400" marR="0" indent="-914400"/>
            <a:r>
              <a:rPr lang="en-US" sz="1600" dirty="0" smtClean="0">
                <a:solidFill>
                  <a:schemeClr val="tx1"/>
                </a:solidFill>
              </a:rPr>
              <a:t>Hospice Analytics</a:t>
            </a:r>
          </a:p>
          <a:p>
            <a:pPr marL="914400" marR="0" indent="-914400"/>
            <a:r>
              <a:rPr lang="en-US" sz="1600" dirty="0" smtClean="0">
                <a:solidFill>
                  <a:schemeClr val="tx1"/>
                </a:solidFill>
                <a:hlinkClick r:id="rId3"/>
              </a:rPr>
              <a:t>www.HospiceAnalytics.com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609600"/>
            <a:ext cx="1502793" cy="14966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6553200" y="6400801"/>
            <a:ext cx="2209800" cy="228599"/>
          </a:xfrm>
        </p:spPr>
        <p:txBody>
          <a:bodyPr anchor="ctr"/>
          <a:lstStyle/>
          <a:p>
            <a:r>
              <a:rPr lang="en-US" sz="900" dirty="0" smtClean="0"/>
              <a:t>Hospice Analytics    </a:t>
            </a:r>
            <a:fld id="{B343414E-FBEA-464F-A90E-D910F576FDEE}" type="slidenum">
              <a:rPr lang="en-US" sz="900" smtClean="0"/>
              <a:pPr/>
              <a:t>2</a:t>
            </a:fld>
            <a:endParaRPr lang="en-US" sz="9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8714"/>
            <a:ext cx="9144000" cy="566057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6553200" y="6400801"/>
            <a:ext cx="2209800" cy="228599"/>
          </a:xfrm>
        </p:spPr>
        <p:txBody>
          <a:bodyPr anchor="ctr"/>
          <a:lstStyle/>
          <a:p>
            <a:r>
              <a:rPr lang="en-US" sz="900" dirty="0" smtClean="0"/>
              <a:t>Hospice Analytics    </a:t>
            </a:r>
            <a:fld id="{B343414E-FBEA-464F-A90E-D910F576FDEE}" type="slidenum">
              <a:rPr lang="en-US" sz="900" smtClean="0"/>
              <a:pPr/>
              <a:t>3</a:t>
            </a:fld>
            <a:endParaRPr lang="en-US" sz="9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8714"/>
            <a:ext cx="9144000" cy="566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1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6553200" y="6400801"/>
            <a:ext cx="2209800" cy="228599"/>
          </a:xfrm>
        </p:spPr>
        <p:txBody>
          <a:bodyPr anchor="ctr"/>
          <a:lstStyle/>
          <a:p>
            <a:r>
              <a:rPr lang="en-US" sz="900" dirty="0" smtClean="0"/>
              <a:t>Hospice Analytics    </a:t>
            </a:r>
            <a:fld id="{B343414E-FBEA-464F-A90E-D910F576FDEE}" type="slidenum">
              <a:rPr lang="en-US" sz="900" smtClean="0"/>
              <a:pPr/>
              <a:t>4</a:t>
            </a:fld>
            <a:endParaRPr lang="en-US" sz="9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8714"/>
            <a:ext cx="9144000" cy="566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256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6553200" y="6400801"/>
            <a:ext cx="2209800" cy="228599"/>
          </a:xfrm>
        </p:spPr>
        <p:txBody>
          <a:bodyPr anchor="ctr"/>
          <a:lstStyle/>
          <a:p>
            <a:r>
              <a:rPr lang="en-US" sz="900" dirty="0" smtClean="0"/>
              <a:t>Hospice Analytics    </a:t>
            </a:r>
            <a:fld id="{B343414E-FBEA-464F-A90E-D910F576FDEE}" type="slidenum">
              <a:rPr lang="en-US" sz="900" smtClean="0"/>
              <a:pPr/>
              <a:t>5</a:t>
            </a:fld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8714"/>
            <a:ext cx="9144000" cy="56605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443116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2012 Hospice Utilization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(Medicare Hospice Deaths / Total Medicare Deaths)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001294" y="6133306"/>
            <a:ext cx="3810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6553200" y="6400801"/>
            <a:ext cx="2209800" cy="228599"/>
          </a:xfrm>
        </p:spPr>
        <p:txBody>
          <a:bodyPr anchor="ctr"/>
          <a:lstStyle/>
          <a:p>
            <a:r>
              <a:rPr lang="en-US" sz="900" dirty="0" smtClean="0"/>
              <a:t>Hospice Analytics    </a:t>
            </a:r>
            <a:fld id="{B343414E-FBEA-464F-A90E-D910F576FDEE}" type="slidenum">
              <a:rPr lang="en-US" sz="900" smtClean="0"/>
              <a:pPr/>
              <a:t>6</a:t>
            </a:fld>
            <a:endParaRPr lang="en-US" sz="9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90800" y="2057400"/>
            <a:ext cx="0" cy="28956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66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586325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2011 Hospice Utilization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(Medicare Hospice Deaths / Total Medicare Deaths)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3925094" y="6132566"/>
            <a:ext cx="3810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6553200" y="6400801"/>
            <a:ext cx="2209800" cy="228599"/>
          </a:xfrm>
        </p:spPr>
        <p:txBody>
          <a:bodyPr anchor="ctr"/>
          <a:lstStyle/>
          <a:p>
            <a:r>
              <a:rPr lang="en-US" sz="900" dirty="0" smtClean="0"/>
              <a:t>Hospice Analytics    </a:t>
            </a:r>
            <a:fld id="{B343414E-FBEA-464F-A90E-D910F576FDEE}" type="slidenum">
              <a:rPr lang="en-US" sz="900" smtClean="0"/>
              <a:pPr/>
              <a:t>7</a:t>
            </a:fld>
            <a:endParaRPr lang="en-US" sz="9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0" y="2057400"/>
            <a:ext cx="0" cy="28956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339778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Change in Hospice Utilization 2011-2012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(Medicare Hospice Deaths / Total Medicare Deaths)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687094" y="6132566"/>
            <a:ext cx="3810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6553200" y="6400801"/>
            <a:ext cx="2209800" cy="228599"/>
          </a:xfrm>
        </p:spPr>
        <p:txBody>
          <a:bodyPr anchor="ctr"/>
          <a:lstStyle/>
          <a:p>
            <a:r>
              <a:rPr lang="en-US" sz="900" dirty="0" smtClean="0"/>
              <a:t>Hospice Analytics    </a:t>
            </a:r>
            <a:fld id="{B343414E-FBEA-464F-A90E-D910F576FDEE}" type="slidenum">
              <a:rPr lang="en-US" sz="900" smtClean="0"/>
              <a:pPr/>
              <a:t>8</a:t>
            </a:fld>
            <a:endParaRPr lang="en-US" sz="9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96200" y="1981200"/>
            <a:ext cx="0" cy="31242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11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543800" cy="1219199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3733800"/>
            <a:ext cx="5638800" cy="12191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Please contact Hospice Analytics with any questions, comments, feedback, or for additional information: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W: www.HospiceAnalytics.com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P: 719-209-1237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E: Info@HospiceAnalytics.com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6553200" y="6400801"/>
            <a:ext cx="2209800" cy="228599"/>
          </a:xfrm>
        </p:spPr>
        <p:txBody>
          <a:bodyPr anchor="ctr"/>
          <a:lstStyle/>
          <a:p>
            <a:r>
              <a:rPr lang="en-US" sz="900" dirty="0" smtClean="0"/>
              <a:t>Hospice Analytics    </a:t>
            </a:r>
            <a:fld id="{B343414E-FBEA-464F-A90E-D910F576FDEE}" type="slidenum">
              <a:rPr lang="en-US" sz="900" smtClean="0"/>
              <a:pPr/>
              <a:t>9</a:t>
            </a:fld>
            <a:endParaRPr lang="en-US" sz="900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51816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* Review the new National Hospice Locator at </a:t>
            </a:r>
            <a:r>
              <a:rPr lang="en-US" sz="1200" dirty="0" smtClean="0">
                <a:hlinkClick r:id="rId2"/>
              </a:rPr>
              <a:t>www.HospiceAnalytics.com</a:t>
            </a:r>
            <a:r>
              <a:rPr lang="en-US" sz="1200" dirty="0" smtClean="0"/>
              <a:t> – </a:t>
            </a:r>
          </a:p>
          <a:p>
            <a:pPr algn="r"/>
            <a:r>
              <a:rPr lang="en-US" sz="1200" dirty="0" smtClean="0"/>
              <a:t>geo-maps and detailed information on every known hospice in the United States!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ourse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ourse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ourse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ourse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Concourse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Concourse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23789</TotalTime>
  <Words>113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Origin</vt:lpstr>
      <vt:lpstr>First Glimpse at  Medicare 2011 Hospice Utilization 11/3/13</vt:lpstr>
      <vt:lpstr>PowerPoint Presentation</vt:lpstr>
      <vt:lpstr>PowerPoint Presentation</vt:lpstr>
      <vt:lpstr>PowerPoint Presentation</vt:lpstr>
      <vt:lpstr>PowerPoint Presentation</vt:lpstr>
      <vt:lpstr>2012 Hospice Utilization (Medicare Hospice Deaths / Total Medicare Deaths)</vt:lpstr>
      <vt:lpstr>2011 Hospice Utilization (Medicare Hospice Deaths / Total Medicare Deaths)</vt:lpstr>
      <vt:lpstr>Change in Hospice Utilization 2011-2012 (Medicare Hospice Deaths / Total Medicare Deaths)</vt:lpstr>
      <vt:lpstr>Thank you</vt:lpstr>
    </vt:vector>
  </TitlesOfParts>
  <Company>Colorado Hospice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Provider Hospice Name 2010 Market Report (2008 Data) 11/21/09</dc:title>
  <dc:creator>Cordt T. Kassner, PhD</dc:creator>
  <cp:lastModifiedBy>Larry A. Farrow</cp:lastModifiedBy>
  <cp:revision>2326</cp:revision>
  <dcterms:created xsi:type="dcterms:W3CDTF">2009-11-21T21:14:17Z</dcterms:created>
  <dcterms:modified xsi:type="dcterms:W3CDTF">2013-11-04T14:15:00Z</dcterms:modified>
</cp:coreProperties>
</file>